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7" r:id="rId11"/>
    <p:sldId id="269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hbat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3F"/>
    <a:srgbClr val="920049"/>
    <a:srgbClr val="6F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None/>
            </a:pPr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anose="02040502050405020303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FF3EC-4AA1-4EE0-A476-D3E9FA0D3703}" type="slidenum">
              <a:rPr lang="ru-RU" smtClean="0"/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74D962-BACA-4B2A-AE2F-5BAD3C1ECDD0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91FF3EC-4AA1-4EE0-A476-D3E9FA0D3703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anose="02040502050405020303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0015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335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625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anose="02040502050405020303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196752"/>
            <a:ext cx="8208912" cy="2736304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 err="1" smtClean="0"/>
              <a:t>Mavzu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Logistik</a:t>
            </a:r>
            <a:r>
              <a:rPr lang="en-US" dirty="0" smtClean="0"/>
              <a:t> Marketing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9" y="4372168"/>
            <a:ext cx="7262192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920049"/>
                </a:solidFill>
              </a:rPr>
              <a:t>Foydalanilgan</a:t>
            </a:r>
            <a:r>
              <a:rPr lang="en-US" dirty="0" smtClean="0">
                <a:solidFill>
                  <a:srgbClr val="920049"/>
                </a:solidFill>
              </a:rPr>
              <a:t> </a:t>
            </a:r>
            <a:r>
              <a:rPr lang="en-US" dirty="0" err="1" smtClean="0">
                <a:solidFill>
                  <a:srgbClr val="920049"/>
                </a:solidFill>
              </a:rPr>
              <a:t>adabiyotlar</a:t>
            </a:r>
            <a:endParaRPr lang="ru-RU" dirty="0">
              <a:solidFill>
                <a:srgbClr val="920049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43981" y="1124744"/>
            <a:ext cx="7461448" cy="2265432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rgbClr val="7E003F"/>
                </a:solidFill>
              </a:rPr>
              <a:t>Транспортная логистика: учеб. / под общ. Ред. Л. Б. </a:t>
            </a:r>
            <a:r>
              <a:rPr lang="ru-RU" dirty="0" err="1">
                <a:solidFill>
                  <a:srgbClr val="7E003F"/>
                </a:solidFill>
              </a:rPr>
              <a:t>Миротина</a:t>
            </a:r>
            <a:r>
              <a:rPr lang="ru-RU" dirty="0">
                <a:solidFill>
                  <a:srgbClr val="7E003F"/>
                </a:solidFill>
              </a:rPr>
              <a:t>. – 2-e Изд. – M.: Экзамен, 2005. – 512 с. </a:t>
            </a:r>
            <a:endParaRPr lang="ru-RU" dirty="0" smtClean="0">
              <a:solidFill>
                <a:srgbClr val="7E003F"/>
              </a:solidFill>
            </a:endParaRPr>
          </a:p>
          <a:p>
            <a:r>
              <a:rPr lang="ru-RU" dirty="0">
                <a:solidFill>
                  <a:srgbClr val="7E003F"/>
                </a:solidFill>
              </a:rPr>
              <a:t>Николашин, В. M. Основы логистики: учеб. Для вузов ж.-д. Трансп. / В.  M. Николашин, A. С. </a:t>
            </a:r>
            <a:r>
              <a:rPr lang="ru-RU" dirty="0" err="1">
                <a:solidFill>
                  <a:srgbClr val="7E003F"/>
                </a:solidFill>
              </a:rPr>
              <a:t>Синитсина</a:t>
            </a:r>
            <a:r>
              <a:rPr lang="ru-RU" dirty="0">
                <a:solidFill>
                  <a:srgbClr val="7E003F"/>
                </a:solidFill>
              </a:rPr>
              <a:t>. – M.: ГОУ «Учебно-методический центр по  Образованию на ж/д транспорте», 2007. – 252 с. </a:t>
            </a:r>
            <a:endParaRPr lang="en-US" dirty="0" smtClean="0">
              <a:solidFill>
                <a:srgbClr val="7E003F"/>
              </a:solidFill>
            </a:endParaRPr>
          </a:p>
          <a:p>
            <a:r>
              <a:rPr lang="ru-RU" dirty="0" err="1">
                <a:solidFill>
                  <a:srgbClr val="7E003F"/>
                </a:solidFill>
              </a:rPr>
              <a:t>Гаджинский</a:t>
            </a:r>
            <a:r>
              <a:rPr lang="ru-RU" dirty="0">
                <a:solidFill>
                  <a:srgbClr val="7E003F"/>
                </a:solidFill>
              </a:rPr>
              <a:t>, A. M. Логистика: учеб. Для </a:t>
            </a:r>
            <a:r>
              <a:rPr lang="ru-RU" dirty="0" err="1">
                <a:solidFill>
                  <a:srgbClr val="7E003F"/>
                </a:solidFill>
              </a:rPr>
              <a:t>высш</a:t>
            </a:r>
            <a:r>
              <a:rPr lang="ru-RU" dirty="0">
                <a:solidFill>
                  <a:srgbClr val="7E003F"/>
                </a:solidFill>
              </a:rPr>
              <a:t>. И сред. Спец. Учеб.  </a:t>
            </a:r>
            <a:r>
              <a:rPr lang="ru-RU" dirty="0" err="1">
                <a:solidFill>
                  <a:srgbClr val="7E003F"/>
                </a:solidFill>
              </a:rPr>
              <a:t>Завед</a:t>
            </a:r>
            <a:r>
              <a:rPr lang="ru-RU" dirty="0">
                <a:solidFill>
                  <a:srgbClr val="7E003F"/>
                </a:solidFill>
              </a:rPr>
              <a:t>. / A.M. </a:t>
            </a:r>
            <a:r>
              <a:rPr lang="ru-RU" dirty="0" err="1">
                <a:solidFill>
                  <a:srgbClr val="7E003F"/>
                </a:solidFill>
              </a:rPr>
              <a:t>Гаджинский</a:t>
            </a:r>
            <a:r>
              <a:rPr lang="ru-RU" dirty="0">
                <a:solidFill>
                  <a:srgbClr val="7E003F"/>
                </a:solidFill>
              </a:rPr>
              <a:t>. – 5-e изд. – M.: </a:t>
            </a:r>
            <a:r>
              <a:rPr lang="ru-RU" dirty="0" err="1">
                <a:solidFill>
                  <a:srgbClr val="7E003F"/>
                </a:solidFill>
              </a:rPr>
              <a:t>Издателко</a:t>
            </a:r>
            <a:r>
              <a:rPr lang="ru-RU" dirty="0">
                <a:solidFill>
                  <a:srgbClr val="7E003F"/>
                </a:solidFill>
              </a:rPr>
              <a:t>-книготорговый центр  «</a:t>
            </a:r>
            <a:r>
              <a:rPr lang="ru-RU" dirty="0" err="1">
                <a:solidFill>
                  <a:srgbClr val="7E003F"/>
                </a:solidFill>
              </a:rPr>
              <a:t>Маркентинг</a:t>
            </a:r>
            <a:r>
              <a:rPr lang="ru-RU" dirty="0">
                <a:solidFill>
                  <a:srgbClr val="7E003F"/>
                </a:solidFill>
              </a:rPr>
              <a:t>», 2002</a:t>
            </a:r>
            <a:r>
              <a:rPr lang="ru-RU" dirty="0" smtClean="0">
                <a:solidFill>
                  <a:srgbClr val="7E003F"/>
                </a:solidFill>
              </a:rPr>
              <a:t>.</a:t>
            </a:r>
            <a:endParaRPr lang="en-US" dirty="0" smtClean="0">
              <a:solidFill>
                <a:srgbClr val="7E003F"/>
              </a:solidFill>
            </a:endParaRPr>
          </a:p>
          <a:p>
            <a:r>
              <a:rPr lang="ru-RU" dirty="0">
                <a:solidFill>
                  <a:srgbClr val="7E003F"/>
                </a:solidFill>
              </a:rPr>
              <a:t>Аникин, Б. A. Коммерческая логистика / Б. A. Аникин, A. П. </a:t>
            </a:r>
            <a:r>
              <a:rPr lang="ru-RU" dirty="0" err="1">
                <a:solidFill>
                  <a:srgbClr val="7E003F"/>
                </a:solidFill>
              </a:rPr>
              <a:t>Тярухин</a:t>
            </a:r>
            <a:r>
              <a:rPr lang="ru-RU" dirty="0">
                <a:solidFill>
                  <a:srgbClr val="7E003F"/>
                </a:solidFill>
              </a:rPr>
              <a:t>.  M</a:t>
            </a:r>
            <a:endParaRPr lang="ru-RU" dirty="0">
              <a:solidFill>
                <a:srgbClr val="7E003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77395" y="764704"/>
            <a:ext cx="4005064" cy="1584176"/>
          </a:xfrm>
        </p:spPr>
        <p:txBody>
          <a:bodyPr>
            <a:normAutofit/>
          </a:bodyPr>
          <a:lstStyle/>
          <a:p>
            <a:pPr marL="4572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Logistika</a:t>
            </a:r>
            <a:r>
              <a:rPr lang="en-US" sz="4400" b="1" dirty="0"/>
              <a:t> </a:t>
            </a:r>
            <a:r>
              <a:rPr lang="en-US" sz="4400" b="1" dirty="0" err="1"/>
              <a:t>va</a:t>
            </a:r>
            <a:r>
              <a:rPr lang="en-US" sz="4400" b="1" dirty="0"/>
              <a:t> marketing.</a:t>
            </a:r>
            <a:endParaRPr lang="ru-RU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5285"/>
          <a:stretch>
            <a:fillRect/>
          </a:stretch>
        </p:blipFill>
        <p:spPr bwMode="auto">
          <a:xfrm>
            <a:off x="4799179" y="3429000"/>
            <a:ext cx="4087090" cy="327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15" y="188640"/>
            <a:ext cx="406963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8743" y="2780928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Hozirgi</a:t>
            </a:r>
            <a:r>
              <a:rPr lang="en-US" i="1" dirty="0" smtClean="0"/>
              <a:t> </a:t>
            </a:r>
            <a:r>
              <a:rPr lang="en-US" i="1" dirty="0" err="1"/>
              <a:t>paytda</a:t>
            </a:r>
            <a:r>
              <a:rPr lang="en-US" i="1" dirty="0"/>
              <a:t> marketing </a:t>
            </a:r>
            <a:r>
              <a:rPr lang="en-US" i="1" dirty="0" err="1"/>
              <a:t>va</a:t>
            </a:r>
            <a:r>
              <a:rPr lang="en-US" i="1" dirty="0"/>
              <a:t> </a:t>
            </a:r>
            <a:r>
              <a:rPr lang="en-US" i="1" dirty="0" err="1"/>
              <a:t>logistik</a:t>
            </a:r>
            <a:r>
              <a:rPr lang="en-US" i="1" dirty="0"/>
              <a:t> </a:t>
            </a:r>
            <a:r>
              <a:rPr lang="en-US" i="1" dirty="0" err="1"/>
              <a:t>jarayonlar</a:t>
            </a:r>
            <a:r>
              <a:rPr lang="en-US" i="1" dirty="0"/>
              <a:t> </a:t>
            </a:r>
            <a:r>
              <a:rPr lang="en-US" i="1" dirty="0" err="1"/>
              <a:t>muhim</a:t>
            </a:r>
            <a:r>
              <a:rPr lang="en-US" i="1" dirty="0"/>
              <a:t> </a:t>
            </a:r>
            <a:r>
              <a:rPr lang="en-US" i="1" dirty="0" err="1"/>
              <a:t>vazifalarni</a:t>
            </a:r>
            <a:endParaRPr lang="en-US" i="1" dirty="0"/>
          </a:p>
          <a:p>
            <a:r>
              <a:rPr lang="en-US" i="1" dirty="0" err="1"/>
              <a:t>amalga</a:t>
            </a:r>
            <a:r>
              <a:rPr lang="en-US" i="1" dirty="0"/>
              <a:t> </a:t>
            </a:r>
            <a:r>
              <a:rPr lang="en-US" i="1" dirty="0" err="1"/>
              <a:t>oshirmoqda</a:t>
            </a:r>
            <a:r>
              <a:rPr lang="en-US" i="1" dirty="0"/>
              <a:t>. </a:t>
            </a:r>
            <a:r>
              <a:rPr lang="en-US" i="1" dirty="0" err="1"/>
              <a:t>Chunki</a:t>
            </a:r>
            <a:r>
              <a:rPr lang="en-US" i="1" dirty="0"/>
              <a:t> </a:t>
            </a:r>
            <a:r>
              <a:rPr lang="en-US" i="1" dirty="0" err="1"/>
              <a:t>bu</a:t>
            </a:r>
            <a:r>
              <a:rPr lang="en-US" i="1" dirty="0"/>
              <a:t> </a:t>
            </a:r>
            <a:r>
              <a:rPr lang="en-US" i="1" dirty="0" err="1"/>
              <a:t>ikkala</a:t>
            </a:r>
            <a:r>
              <a:rPr lang="en-US" i="1" dirty="0"/>
              <a:t> </a:t>
            </a:r>
            <a:r>
              <a:rPr lang="en-US" i="1" dirty="0" err="1"/>
              <a:t>soha</a:t>
            </a:r>
            <a:r>
              <a:rPr lang="en-US" i="1" dirty="0"/>
              <a:t> </a:t>
            </a:r>
            <a:r>
              <a:rPr lang="en-US" i="1" dirty="0" err="1"/>
              <a:t>bir-birisiz</a:t>
            </a:r>
            <a:r>
              <a:rPr lang="en-US" i="1" dirty="0"/>
              <a:t> </a:t>
            </a:r>
            <a:r>
              <a:rPr lang="en-US" i="1" dirty="0" err="1"/>
              <a:t>ist’emolchiga</a:t>
            </a:r>
            <a:r>
              <a:rPr lang="en-US" i="1" dirty="0"/>
              <a:t> </a:t>
            </a:r>
            <a:r>
              <a:rPr lang="en-US" i="1" dirty="0" err="1"/>
              <a:t>sifatli</a:t>
            </a:r>
            <a:r>
              <a:rPr lang="en-US" i="1" dirty="0"/>
              <a:t>, </a:t>
            </a:r>
            <a:r>
              <a:rPr lang="en-US" i="1" dirty="0" err="1"/>
              <a:t>arzon</a:t>
            </a:r>
            <a:r>
              <a:rPr lang="en-US" i="1" dirty="0"/>
              <a:t> </a:t>
            </a:r>
            <a:r>
              <a:rPr lang="en-US" i="1" dirty="0" err="1"/>
              <a:t>va</a:t>
            </a:r>
            <a:r>
              <a:rPr lang="en-US" i="1" dirty="0"/>
              <a:t> </a:t>
            </a:r>
            <a:r>
              <a:rPr lang="en-US" i="1" dirty="0" err="1"/>
              <a:t>qulay</a:t>
            </a:r>
            <a:endParaRPr lang="en-US" i="1" dirty="0"/>
          </a:p>
          <a:p>
            <a:r>
              <a:rPr lang="en-US" i="1" dirty="0" err="1"/>
              <a:t>mahsulotlarni</a:t>
            </a:r>
            <a:r>
              <a:rPr lang="en-US" i="1" dirty="0"/>
              <a:t> </a:t>
            </a:r>
            <a:r>
              <a:rPr lang="en-US" i="1" dirty="0" err="1"/>
              <a:t>o’z</a:t>
            </a:r>
            <a:r>
              <a:rPr lang="en-US" i="1" dirty="0"/>
              <a:t> </a:t>
            </a:r>
            <a:r>
              <a:rPr lang="en-US" i="1" dirty="0" err="1"/>
              <a:t>vaqtida</a:t>
            </a:r>
            <a:r>
              <a:rPr lang="en-US" i="1" dirty="0"/>
              <a:t>, </a:t>
            </a:r>
            <a:r>
              <a:rPr lang="en-US" i="1" dirty="0" err="1"/>
              <a:t>ehtiyojdan</a:t>
            </a:r>
            <a:r>
              <a:rPr lang="en-US" i="1" dirty="0"/>
              <a:t> </a:t>
            </a:r>
            <a:r>
              <a:rPr lang="en-US" i="1" dirty="0" err="1"/>
              <a:t>kelib</a:t>
            </a:r>
            <a:r>
              <a:rPr lang="en-US" i="1" dirty="0"/>
              <a:t> </a:t>
            </a:r>
            <a:r>
              <a:rPr lang="en-US" i="1" dirty="0" err="1"/>
              <a:t>chiqqan</a:t>
            </a:r>
            <a:r>
              <a:rPr lang="en-US" i="1" dirty="0"/>
              <a:t> </a:t>
            </a:r>
            <a:r>
              <a:rPr lang="en-US" i="1" dirty="0" err="1"/>
              <a:t>holda</a:t>
            </a:r>
            <a:r>
              <a:rPr lang="en-US" i="1" dirty="0"/>
              <a:t> </a:t>
            </a:r>
            <a:r>
              <a:rPr lang="en-US" i="1" dirty="0" err="1"/>
              <a:t>yetkazib</a:t>
            </a:r>
            <a:r>
              <a:rPr lang="en-US" i="1" dirty="0"/>
              <a:t> </a:t>
            </a:r>
            <a:r>
              <a:rPr lang="en-US" i="1" dirty="0" err="1"/>
              <a:t>berolmaydi</a:t>
            </a:r>
            <a:r>
              <a:rPr lang="en-US" i="1" dirty="0"/>
              <a:t>. </a:t>
            </a:r>
            <a:r>
              <a:rPr lang="en-US" i="1" dirty="0" err="1"/>
              <a:t>Shuning</a:t>
            </a:r>
            <a:endParaRPr lang="en-US" i="1" dirty="0"/>
          </a:p>
          <a:p>
            <a:r>
              <a:rPr lang="en-US" i="1" dirty="0" err="1"/>
              <a:t>uchun</a:t>
            </a:r>
            <a:r>
              <a:rPr lang="en-US" i="1" dirty="0"/>
              <a:t> </a:t>
            </a:r>
            <a:r>
              <a:rPr lang="en-US" i="1" dirty="0" err="1"/>
              <a:t>ushbu</a:t>
            </a:r>
            <a:r>
              <a:rPr lang="en-US" i="1" dirty="0"/>
              <a:t> </a:t>
            </a:r>
            <a:r>
              <a:rPr lang="en-US" i="1" dirty="0" err="1"/>
              <a:t>sohalar</a:t>
            </a:r>
            <a:r>
              <a:rPr lang="en-US" i="1" dirty="0"/>
              <a:t> </a:t>
            </a:r>
            <a:r>
              <a:rPr lang="en-US" i="1" dirty="0" err="1"/>
              <a:t>dolzarb</a:t>
            </a:r>
            <a:r>
              <a:rPr lang="en-US" i="1" dirty="0"/>
              <a:t> </a:t>
            </a:r>
            <a:r>
              <a:rPr lang="en-US" i="1" dirty="0" err="1"/>
              <a:t>muhokamalarga</a:t>
            </a:r>
            <a:r>
              <a:rPr lang="en-US" i="1" dirty="0"/>
              <a:t> </a:t>
            </a:r>
            <a:r>
              <a:rPr lang="en-US" i="1" dirty="0" err="1"/>
              <a:t>sababdir</a:t>
            </a:r>
            <a:r>
              <a:rPr lang="en-US" i="1" dirty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27584" y="1052736"/>
            <a:ext cx="7632848" cy="2016224"/>
          </a:xfrm>
        </p:spPr>
        <p:txBody>
          <a:bodyPr>
            <a:noAutofit/>
          </a:bodyPr>
          <a:lstStyle/>
          <a:p>
            <a:pPr marL="45720" lvl="0" indent="0">
              <a:buNone/>
            </a:pPr>
            <a:r>
              <a:rPr lang="en-US" sz="1600" dirty="0" err="1">
                <a:solidFill>
                  <a:srgbClr val="6F3939"/>
                </a:solidFill>
              </a:rPr>
              <a:t>Logistika</a:t>
            </a:r>
            <a:r>
              <a:rPr lang="en-US" sz="1600" dirty="0">
                <a:solidFill>
                  <a:srgbClr val="6F3939"/>
                </a:solidFill>
              </a:rPr>
              <a:t> </a:t>
            </a:r>
            <a:r>
              <a:rPr lang="en-US" sz="1600" dirty="0" err="1">
                <a:solidFill>
                  <a:srgbClr val="6F3939"/>
                </a:solidFill>
              </a:rPr>
              <a:t>bilan</a:t>
            </a:r>
            <a:r>
              <a:rPr lang="en-US" sz="1600" dirty="0">
                <a:solidFill>
                  <a:srgbClr val="6F3939"/>
                </a:solidFill>
              </a:rPr>
              <a:t> </a:t>
            </a:r>
            <a:r>
              <a:rPr lang="en-US" sz="1600" dirty="0" err="1">
                <a:solidFill>
                  <a:srgbClr val="6F3939"/>
                </a:solidFill>
              </a:rPr>
              <a:t>marketingning</a:t>
            </a:r>
            <a:r>
              <a:rPr lang="en-US" sz="1600" dirty="0">
                <a:solidFill>
                  <a:srgbClr val="6F3939"/>
                </a:solidFill>
              </a:rPr>
              <a:t> </a:t>
            </a:r>
            <a:r>
              <a:rPr lang="en-US" sz="1600" dirty="0" err="1">
                <a:solidFill>
                  <a:srgbClr val="6F3939"/>
                </a:solidFill>
              </a:rPr>
              <a:t>o’zaro</a:t>
            </a:r>
            <a:r>
              <a:rPr lang="en-US" sz="1600" dirty="0">
                <a:solidFill>
                  <a:srgbClr val="6F3939"/>
                </a:solidFill>
              </a:rPr>
              <a:t> </a:t>
            </a:r>
            <a:r>
              <a:rPr lang="en-US" sz="1600" dirty="0" err="1">
                <a:solidFill>
                  <a:srgbClr val="6F3939"/>
                </a:solidFill>
              </a:rPr>
              <a:t>bog’liqligi</a:t>
            </a:r>
            <a:r>
              <a:rPr lang="en-US" sz="1600" dirty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muhim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ahamiyatga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>
                <a:solidFill>
                  <a:srgbClr val="6F3939"/>
                </a:solidFill>
              </a:rPr>
              <a:t>ega</a:t>
            </a:r>
            <a:r>
              <a:rPr lang="en-US" sz="1600" dirty="0" smtClean="0">
                <a:solidFill>
                  <a:srgbClr val="6F3939"/>
                </a:solidFill>
              </a:rPr>
              <a:t>.</a:t>
            </a:r>
            <a:endParaRPr lang="en-US" sz="1600" dirty="0" smtClean="0">
              <a:solidFill>
                <a:srgbClr val="6F3939"/>
              </a:solidFill>
            </a:endParaRPr>
          </a:p>
          <a:p>
            <a:pPr marL="45720" lvl="0" indent="0">
              <a:buNone/>
            </a:pP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Masalan</a:t>
            </a:r>
            <a:r>
              <a:rPr lang="en-US" sz="1600" dirty="0" smtClean="0">
                <a:solidFill>
                  <a:srgbClr val="6F3939"/>
                </a:solidFill>
              </a:rPr>
              <a:t>, marketing </a:t>
            </a:r>
            <a:r>
              <a:rPr lang="en-US" sz="1600" dirty="0" err="1" smtClean="0">
                <a:solidFill>
                  <a:srgbClr val="6F3939"/>
                </a:solidFill>
              </a:rPr>
              <a:t>xizmati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tomonidan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hal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qilinadigan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korxona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ishlab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chiqarayotgan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mahsulot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assortimentini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boshqarish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va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xizmat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ko’rsatishni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rejalashtirish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logistik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bo’linmalar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bilan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birgalikda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amalga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oshiriladi</a:t>
            </a:r>
            <a:r>
              <a:rPr lang="en-US" sz="1600" dirty="0" smtClean="0">
                <a:solidFill>
                  <a:srgbClr val="6F3939"/>
                </a:solidFill>
              </a:rPr>
              <a:t>. </a:t>
            </a:r>
            <a:r>
              <a:rPr lang="en-US" sz="1600" dirty="0" err="1" smtClean="0">
                <a:solidFill>
                  <a:srgbClr val="6F3939"/>
                </a:solidFill>
              </a:rPr>
              <a:t>Bunda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logistika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xizmatining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maqsadi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bo’lib</a:t>
            </a:r>
            <a:r>
              <a:rPr lang="en-US" sz="1600" dirty="0" smtClean="0">
                <a:solidFill>
                  <a:srgbClr val="6F3939"/>
                </a:solidFill>
              </a:rPr>
              <a:t>, </a:t>
            </a:r>
            <a:r>
              <a:rPr lang="en-US" sz="1600" dirty="0" err="1" smtClean="0">
                <a:solidFill>
                  <a:srgbClr val="6F3939"/>
                </a:solidFill>
              </a:rPr>
              <a:t>marketologlar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tomonidan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asoslab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berilgan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mahsulot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turlarini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ishlab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chiqarishga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ishlatiladigan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xomashyoni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yetkazib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berish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va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zaxiralarni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boshqarish</a:t>
            </a:r>
            <a:r>
              <a:rPr lang="en-US" sz="1600" dirty="0" smtClean="0">
                <a:solidFill>
                  <a:srgbClr val="6F3939"/>
                </a:solidFill>
              </a:rPr>
              <a:t> </a:t>
            </a:r>
            <a:r>
              <a:rPr lang="en-US" sz="1600" dirty="0" err="1" smtClean="0">
                <a:solidFill>
                  <a:srgbClr val="6F3939"/>
                </a:solidFill>
              </a:rPr>
              <a:t>hisoblanadi</a:t>
            </a:r>
            <a:r>
              <a:rPr lang="ru-RU" sz="1600" dirty="0" smtClean="0">
                <a:solidFill>
                  <a:srgbClr val="6F3939"/>
                </a:solidFill>
              </a:rPr>
              <a:t>. </a:t>
            </a:r>
            <a:endParaRPr lang="ru-RU" sz="1600" dirty="0">
              <a:solidFill>
                <a:srgbClr val="6F3939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12" y="3838770"/>
            <a:ext cx="3639245" cy="255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8770"/>
            <a:ext cx="4452491" cy="255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1134549"/>
            <a:ext cx="2708920" cy="1080120"/>
          </a:xfrm>
        </p:spPr>
        <p:txBody>
          <a:bodyPr/>
          <a:lstStyle/>
          <a:p>
            <a:pPr lvl="0"/>
            <a:r>
              <a:rPr lang="en-US" dirty="0" err="1" smtClean="0">
                <a:solidFill>
                  <a:srgbClr val="6F3939"/>
                </a:solidFill>
              </a:rPr>
              <a:t>Logistika</a:t>
            </a:r>
            <a:endParaRPr lang="ru-RU" dirty="0">
              <a:solidFill>
                <a:srgbClr val="6F3939"/>
              </a:solidFill>
            </a:endParaRPr>
          </a:p>
          <a:p>
            <a:pPr lvl="0"/>
            <a:r>
              <a:rPr lang="en-US" dirty="0" smtClean="0">
                <a:solidFill>
                  <a:srgbClr val="6F3939"/>
                </a:solidFill>
              </a:rPr>
              <a:t>Marketing</a:t>
            </a:r>
            <a:endParaRPr lang="ru-RU" dirty="0">
              <a:solidFill>
                <a:srgbClr val="6F3939"/>
              </a:solidFill>
            </a:endParaRP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/>
          <a:stretch>
            <a:fillRect/>
          </a:stretch>
        </p:blipFill>
        <p:spPr bwMode="auto">
          <a:xfrm>
            <a:off x="467544" y="2636912"/>
            <a:ext cx="8208912" cy="403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830675"/>
            <a:ext cx="4464496" cy="276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57800"/>
            <a:ext cx="240026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2808313" cy="16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568952" cy="3672408"/>
          </a:xfrm>
        </p:spPr>
        <p:txBody>
          <a:bodyPr>
            <a:noAutofit/>
          </a:bodyPr>
          <a:lstStyle/>
          <a:p>
            <a:pPr marL="4572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rejalashtirish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Korxonada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xizmati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rejalashtirish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bilan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chambarchas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bog’liq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Bu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xomashyoni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materiallarni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ehtiyot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qismlarni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ma’lum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miqdorda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sifatda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muayyanvaqt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ichida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yetkazib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berilishiga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tobeligi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bilan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asoslanadi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Shuning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uchun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biron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mahsulot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haqida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qarorlar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qabul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qilish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tayyor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mahsulotni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grafiklarini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shakllantirishda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qatnashishi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kerak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xizmatning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muhim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funksiyasi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xomashyoni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ehtiyot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qismlarni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sexlarga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joylarining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o’ziga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yetkazib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tayyor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mahsulotni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saqlash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joylariga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o’tkazish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hisoblanadi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Shu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funksiyani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amalga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oshirishda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logistikaning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bilan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o’zaro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bog’liqligi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xil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joylarda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zaxiralarning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ko’payishiga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ishlab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chiqarishga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qo’shimcha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og’irlik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yuzaga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kelishiga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olib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keladi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ru-RU" sz="1800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404664"/>
            <a:ext cx="3816424" cy="612068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US" b="1" i="1" dirty="0" err="1" smtClean="0">
                <a:solidFill>
                  <a:srgbClr val="6F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Logistika</a:t>
            </a:r>
            <a:r>
              <a:rPr lang="en-US" b="1" i="1" dirty="0" smtClean="0">
                <a:solidFill>
                  <a:srgbClr val="6F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 smtClean="0">
                <a:solidFill>
                  <a:srgbClr val="6F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marketingi</a:t>
            </a:r>
            <a:endParaRPr lang="ru-RU" b="1" i="1" dirty="0" smtClean="0">
              <a:solidFill>
                <a:srgbClr val="6F39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" indent="0" algn="ctr">
              <a:buNone/>
            </a:pPr>
            <a:r>
              <a:rPr lang="ru-RU" dirty="0" smtClean="0">
                <a:solidFill>
                  <a:srgbClr val="6F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dirty="0" smtClean="0">
              <a:solidFill>
                <a:srgbClr val="6F39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6F3939"/>
                </a:solidFill>
              </a:rPr>
              <a:t>Transport</a:t>
            </a:r>
            <a:r>
              <a:rPr lang="en-US" dirty="0">
                <a:solidFill>
                  <a:srgbClr val="6F3939"/>
                </a:solidFill>
              </a:rPr>
              <a:t>, </a:t>
            </a:r>
            <a:r>
              <a:rPr lang="en-US" dirty="0" err="1">
                <a:solidFill>
                  <a:srgbClr val="6F3939"/>
                </a:solidFill>
              </a:rPr>
              <a:t>ekspeditorlik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va</a:t>
            </a:r>
            <a:r>
              <a:rPr lang="en-US" dirty="0">
                <a:solidFill>
                  <a:srgbClr val="6F3939"/>
                </a:solidFill>
              </a:rPr>
              <a:t> operator </a:t>
            </a:r>
            <a:r>
              <a:rPr lang="en-US" dirty="0" err="1">
                <a:solidFill>
                  <a:srgbClr val="6F3939"/>
                </a:solidFill>
              </a:rPr>
              <a:t>kompaniyalari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va</a:t>
            </a:r>
            <a:r>
              <a:rPr lang="en-US" dirty="0">
                <a:solidFill>
                  <a:srgbClr val="6F3939"/>
                </a:solidFill>
              </a:rPr>
              <a:t> transport </a:t>
            </a:r>
            <a:r>
              <a:rPr lang="en-US" dirty="0" err="1">
                <a:solidFill>
                  <a:srgbClr val="6F3939"/>
                </a:solidFill>
              </a:rPr>
              <a:t>foydalanuvchilariga</a:t>
            </a:r>
            <a:r>
              <a:rPr lang="en-US" dirty="0">
                <a:solidFill>
                  <a:srgbClr val="6F3939"/>
                </a:solidFill>
              </a:rPr>
              <a:t> transport </a:t>
            </a:r>
            <a:r>
              <a:rPr lang="en-US" dirty="0" err="1">
                <a:solidFill>
                  <a:srgbClr val="6F3939"/>
                </a:solidFill>
              </a:rPr>
              <a:t>xizmatlarini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ko'rsatuvchi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firmalarning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ishlab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chiqarish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va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sotish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faoliyatini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tashkil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etish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va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boshqarish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 smtClean="0">
                <a:solidFill>
                  <a:srgbClr val="6F3939"/>
                </a:solidFill>
              </a:rPr>
              <a:t>tizimidir</a:t>
            </a:r>
            <a:r>
              <a:rPr lang="en-US" dirty="0" smtClean="0">
                <a:solidFill>
                  <a:srgbClr val="6F3939"/>
                </a:solidFill>
              </a:rPr>
              <a:t>. Transport </a:t>
            </a:r>
            <a:r>
              <a:rPr lang="en-US" dirty="0" err="1">
                <a:solidFill>
                  <a:srgbClr val="6F3939"/>
                </a:solidFill>
              </a:rPr>
              <a:t>bozori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va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iste’molchilarning</a:t>
            </a:r>
            <a:r>
              <a:rPr lang="en-US" dirty="0">
                <a:solidFill>
                  <a:srgbClr val="6F3939"/>
                </a:solidFill>
              </a:rPr>
              <a:t> transport </a:t>
            </a:r>
            <a:r>
              <a:rPr lang="en-US" dirty="0" err="1">
                <a:solidFill>
                  <a:srgbClr val="6F3939"/>
                </a:solidFill>
              </a:rPr>
              <a:t>mahsulotlariga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bo‘lgan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talabini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har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tomonlama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o‘rganish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asosidaamalga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oshirish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uchun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eng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yaxshi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sharoitlarni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yaratish</a:t>
            </a:r>
            <a:r>
              <a:rPr lang="en-US" dirty="0">
                <a:solidFill>
                  <a:srgbClr val="6F3939"/>
                </a:solidFill>
              </a:rPr>
              <a:t> </a:t>
            </a:r>
            <a:r>
              <a:rPr lang="en-US" dirty="0" err="1">
                <a:solidFill>
                  <a:srgbClr val="6F3939"/>
                </a:solidFill>
              </a:rPr>
              <a:t>maqsadida</a:t>
            </a:r>
            <a:r>
              <a:rPr lang="en-US" dirty="0">
                <a:solidFill>
                  <a:srgbClr val="6F3939"/>
                </a:solidFill>
              </a:rPr>
              <a:t>.</a:t>
            </a:r>
            <a:r>
              <a:rPr lang="ru-RU" dirty="0" smtClean="0">
                <a:solidFill>
                  <a:srgbClr val="6F3939"/>
                </a:solidFill>
              </a:rPr>
              <a:t>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r="1612" b="6896"/>
          <a:stretch>
            <a:fillRect/>
          </a:stretch>
        </p:blipFill>
        <p:spPr bwMode="auto">
          <a:xfrm>
            <a:off x="4355976" y="332656"/>
            <a:ext cx="4664363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136904" cy="12241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 smtClean="0">
                <a:solidFill>
                  <a:srgbClr val="6F3939"/>
                </a:solidFill>
              </a:rPr>
              <a:t>Logistika</a:t>
            </a:r>
            <a:r>
              <a:rPr lang="en-US" sz="3200" dirty="0" smtClean="0">
                <a:solidFill>
                  <a:srgbClr val="6F3939"/>
                </a:solidFill>
              </a:rPr>
              <a:t> </a:t>
            </a:r>
            <a:r>
              <a:rPr lang="en-US" sz="3200" dirty="0" err="1">
                <a:solidFill>
                  <a:srgbClr val="6F3939"/>
                </a:solidFill>
              </a:rPr>
              <a:t>marketingining</a:t>
            </a:r>
            <a:r>
              <a:rPr lang="en-US" sz="3200" dirty="0">
                <a:solidFill>
                  <a:srgbClr val="6F3939"/>
                </a:solidFill>
              </a:rPr>
              <a:t> </a:t>
            </a:r>
            <a:r>
              <a:rPr lang="en-US" sz="3200" dirty="0" err="1">
                <a:solidFill>
                  <a:srgbClr val="6F3939"/>
                </a:solidFill>
              </a:rPr>
              <a:t>asosiy</a:t>
            </a:r>
            <a:r>
              <a:rPr lang="en-US" sz="3200" dirty="0">
                <a:solidFill>
                  <a:srgbClr val="6F3939"/>
                </a:solidFill>
              </a:rPr>
              <a:t> </a:t>
            </a:r>
            <a:r>
              <a:rPr lang="en-US" sz="3200" dirty="0" err="1">
                <a:solidFill>
                  <a:srgbClr val="6F3939"/>
                </a:solidFill>
              </a:rPr>
              <a:t>tushunchalari</a:t>
            </a:r>
            <a:r>
              <a:rPr lang="en-US" sz="3200" dirty="0">
                <a:solidFill>
                  <a:srgbClr val="6F3939"/>
                </a:solidFill>
              </a:rPr>
              <a:t>:</a:t>
            </a:r>
            <a:endParaRPr lang="ru-RU" sz="3200" dirty="0">
              <a:solidFill>
                <a:srgbClr val="6F3939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27584" y="1556792"/>
            <a:ext cx="6832848" cy="496855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ru-RU" dirty="0"/>
          </a:p>
          <a:p>
            <a:pPr lvl="0"/>
            <a:r>
              <a:rPr lang="en-US" dirty="0"/>
              <a:t>transport </a:t>
            </a:r>
            <a:r>
              <a:rPr lang="en-US" dirty="0" err="1"/>
              <a:t>bozori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transport </a:t>
            </a:r>
            <a:r>
              <a:rPr lang="en-US" dirty="0" err="1"/>
              <a:t>foydalanuvchilari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transport </a:t>
            </a:r>
            <a:r>
              <a:rPr lang="en-US" dirty="0" err="1"/>
              <a:t>xizmati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err="1" smtClean="0"/>
              <a:t>transportda</a:t>
            </a:r>
            <a:r>
              <a:rPr lang="en-US" dirty="0" smtClean="0"/>
              <a:t> </a:t>
            </a:r>
            <a:r>
              <a:rPr lang="en-US" dirty="0" err="1"/>
              <a:t>talab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 smtClean="0"/>
              <a:t>taklif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transport </a:t>
            </a:r>
            <a:r>
              <a:rPr lang="en-US" dirty="0" err="1"/>
              <a:t>tarifi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err="1" smtClean="0"/>
              <a:t>transportda</a:t>
            </a:r>
            <a:r>
              <a:rPr lang="en-US" dirty="0" smtClean="0"/>
              <a:t> </a:t>
            </a:r>
            <a:r>
              <a:rPr lang="en-US" dirty="0" err="1"/>
              <a:t>raqobat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raqobatbardoshlik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transport </a:t>
            </a:r>
            <a:r>
              <a:rPr lang="en-US" dirty="0" err="1"/>
              <a:t>ekspeditsiyasi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vositachilar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marketing </a:t>
            </a:r>
            <a:r>
              <a:rPr lang="en-US" dirty="0" err="1"/>
              <a:t>aralashmasi</a:t>
            </a:r>
            <a:r>
              <a:rPr lang="en-US" dirty="0" smtClean="0"/>
              <a:t>,</a:t>
            </a:r>
            <a:endParaRPr lang="en-US" dirty="0" smtClean="0"/>
          </a:p>
          <a:p>
            <a:pPr lvl="0"/>
            <a:r>
              <a:rPr lang="en-US" dirty="0" smtClean="0"/>
              <a:t>transport </a:t>
            </a:r>
            <a:r>
              <a:rPr lang="en-US" dirty="0" err="1"/>
              <a:t>marketingini</a:t>
            </a:r>
            <a:r>
              <a:rPr lang="en-US" dirty="0"/>
              <a:t> </a:t>
            </a:r>
            <a:r>
              <a:rPr lang="en-US" dirty="0" err="1"/>
              <a:t>boshqarish</a:t>
            </a:r>
            <a:r>
              <a:rPr lang="en-US" dirty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3501008"/>
            <a:ext cx="7056784" cy="266429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920049"/>
                </a:solidFill>
              </a:rPr>
              <a:t>Logistika</a:t>
            </a:r>
            <a:r>
              <a:rPr lang="en-US" dirty="0" smtClean="0">
                <a:solidFill>
                  <a:srgbClr val="920049"/>
                </a:solidFill>
              </a:rPr>
              <a:t> </a:t>
            </a:r>
            <a:r>
              <a:rPr lang="en-US" dirty="0" err="1">
                <a:solidFill>
                  <a:srgbClr val="920049"/>
                </a:solidFill>
              </a:rPr>
              <a:t>marketingni</a:t>
            </a:r>
            <a:r>
              <a:rPr lang="en-US" dirty="0">
                <a:solidFill>
                  <a:srgbClr val="920049"/>
                </a:solidFill>
              </a:rPr>
              <a:t> </a:t>
            </a:r>
            <a:r>
              <a:rPr lang="en-US" dirty="0" err="1">
                <a:solidFill>
                  <a:srgbClr val="920049"/>
                </a:solidFill>
              </a:rPr>
              <a:t>boshqarishning</a:t>
            </a:r>
            <a:r>
              <a:rPr lang="en-US" dirty="0">
                <a:solidFill>
                  <a:srgbClr val="920049"/>
                </a:solidFill>
              </a:rPr>
              <a:t> </a:t>
            </a:r>
            <a:r>
              <a:rPr lang="en-US" dirty="0" err="1">
                <a:solidFill>
                  <a:srgbClr val="920049"/>
                </a:solidFill>
              </a:rPr>
              <a:t>maqsadlari</a:t>
            </a:r>
            <a:r>
              <a:rPr lang="en-US" dirty="0">
                <a:solidFill>
                  <a:srgbClr val="920049"/>
                </a:solidFill>
              </a:rPr>
              <a:t>​</a:t>
            </a:r>
            <a:endParaRPr lang="ru-RU" dirty="0">
              <a:solidFill>
                <a:srgbClr val="920049"/>
              </a:solidFill>
            </a:endParaRPr>
          </a:p>
        </p:txBody>
      </p:sp>
      <p:sp>
        <p:nvSpPr>
          <p:cNvPr id="4" name="Скругленная прямоугольная выноска 3"/>
          <p:cNvSpPr/>
          <p:nvPr/>
        </p:nvSpPr>
        <p:spPr>
          <a:xfrm flipH="1">
            <a:off x="251520" y="741187"/>
            <a:ext cx="4464496" cy="1512168"/>
          </a:xfrm>
          <a:prstGeom prst="wedgeRoundRectCallout">
            <a:avLst>
              <a:gd name="adj1" fmla="val -40900"/>
              <a:gd name="adj2" fmla="val 143736"/>
              <a:gd name="adj3" fmla="val 16667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Transport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xizmatlari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va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transport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tashkilotlarining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boshqa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mahsulotlariga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samarali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talabni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shakllantirish</a:t>
            </a:r>
            <a:endParaRPr lang="ru-RU" b="1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5076055" y="1268760"/>
            <a:ext cx="3866651" cy="1584176"/>
          </a:xfrm>
          <a:prstGeom prst="wedgeRoundRectCallout">
            <a:avLst>
              <a:gd name="adj1" fmla="val -41137"/>
              <a:gd name="adj2" fmla="val 99815"/>
              <a:gd name="adj3" fmla="val 16667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Transport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tashkilotlarining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barqaror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moliyaviy-iqtisodiy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holatini</a:t>
            </a:r>
            <a:r>
              <a:rPr lang="en-US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ta'minlash</a:t>
            </a:r>
            <a:endParaRPr lang="ru-R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54768"/>
            <a:ext cx="6912768" cy="691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Другая 9">
      <a:dk1>
        <a:srgbClr val="753D3D"/>
      </a:dk1>
      <a:lt1>
        <a:srgbClr val="F5CDA6"/>
      </a:lt1>
      <a:dk2>
        <a:srgbClr val="C69494"/>
      </a:dk2>
      <a:lt2>
        <a:srgbClr val="ECDBDB"/>
      </a:lt2>
      <a:accent1>
        <a:srgbClr val="634C36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3186</Words>
  <Application>WPS Presentation</Application>
  <PresentationFormat>Экран (4:3)</PresentationFormat>
  <Paragraphs>47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Georgia</vt:lpstr>
      <vt:lpstr>Trebuchet MS</vt:lpstr>
      <vt:lpstr>Microsoft YaHei</vt:lpstr>
      <vt:lpstr>Arial Unicode MS</vt:lpstr>
      <vt:lpstr>Calibri</vt:lpstr>
      <vt:lpstr>Воздушный поток</vt:lpstr>
      <vt:lpstr>Mavzu: Logistik Marketing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Logistika marketingining asosiy tushunchalari:</vt:lpstr>
      <vt:lpstr>Logistika marketingni boshqarishning maqsadlari​</vt:lpstr>
      <vt:lpstr>PowerPoint 演示文稿</vt:lpstr>
      <vt:lpstr>Foydalanilgan adabiyotlar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 МАРКЕТИНГ В СФЕРЕ ТРАНСПОРТА И  КОММЕРЧЕСКОЙ ЛОГИСТИКИ</dc:title>
  <dc:creator>Наталья</dc:creator>
  <cp:lastModifiedBy>tmame</cp:lastModifiedBy>
  <cp:revision>23</cp:revision>
  <dcterms:created xsi:type="dcterms:W3CDTF">2017-03-09T22:00:00Z</dcterms:created>
  <dcterms:modified xsi:type="dcterms:W3CDTF">2024-02-11T09:42:08Z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018A43AC44F64EAEB6CCDC4FFCD0A6E1_13</vt:lpwstr>
  </property>
  <property fmtid="{D5CDD505-2E9C-101B-9397-08002B2CF9AE}" pid="3" name="KSOProductBuildVer">
    <vt:lpwstr>1049-12.2.0.13431</vt:lpwstr>
  </property>
</Properties>
</file>